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5316" y="355600"/>
            <a:ext cx="11641368" cy="6146800"/>
            <a:chOff x="-133350" y="511840"/>
            <a:chExt cx="11220450" cy="59245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t="28611" r="15017" b="18611"/>
            <a:stretch>
              <a:fillRect/>
            </a:stretch>
          </p:blipFill>
          <p:spPr>
            <a:xfrm>
              <a:off x="-133350" y="511840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-133350" y="511840"/>
              <a:ext cx="1122045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5A7D-1E29-4708-A679-6BAF6B6D8A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7C6-6D48-4ACC-A7B1-17544B34E00D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93700" y="660400"/>
            <a:ext cx="11099800" cy="5547832"/>
            <a:chOff x="-120504" y="287079"/>
            <a:chExt cx="12028968" cy="6294474"/>
          </a:xfrm>
        </p:grpSpPr>
        <p:sp>
          <p:nvSpPr>
            <p:cNvPr id="12" name="矩形 11"/>
            <p:cNvSpPr/>
            <p:nvPr/>
          </p:nvSpPr>
          <p:spPr>
            <a:xfrm>
              <a:off x="265813" y="287079"/>
              <a:ext cx="11642651" cy="62944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0800000">
              <a:off x="-120504" y="3030278"/>
              <a:ext cx="772634" cy="191387"/>
              <a:chOff x="11419366" y="1945757"/>
              <a:chExt cx="772634" cy="19138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8" name="直接连接符 17"/>
              <p:cNvCxnSpPr>
                <a:stCxn id="17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10800000">
              <a:off x="-120504" y="3671776"/>
              <a:ext cx="772634" cy="191387"/>
              <a:chOff x="11419366" y="1945757"/>
              <a:chExt cx="772634" cy="19138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2650" y="908051"/>
            <a:ext cx="78867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gradFill>
                  <a:gsLst>
                    <a:gs pos="68000">
                      <a:srgbClr val="E56868"/>
                    </a:gs>
                    <a:gs pos="0">
                      <a:schemeClr val="accent1"/>
                    </a:gs>
                    <a:gs pos="34000">
                      <a:srgbClr val="910103"/>
                    </a:gs>
                    <a:gs pos="100000">
                      <a:srgbClr val="FFC1C1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63097" y="927099"/>
            <a:ext cx="4065806" cy="412751"/>
            <a:chOff x="3785233" y="927099"/>
            <a:chExt cx="4065806" cy="412751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 flipH="1">
              <a:off x="3785233" y="927099"/>
              <a:ext cx="687606" cy="412751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>
              <a:off x="7163433" y="927099"/>
              <a:ext cx="687606" cy="412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5316" y="355600"/>
            <a:ext cx="11641368" cy="6146800"/>
            <a:chOff x="-133350" y="511840"/>
            <a:chExt cx="11220450" cy="59245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t="28611" r="15017" b="18611"/>
            <a:stretch>
              <a:fillRect/>
            </a:stretch>
          </p:blipFill>
          <p:spPr>
            <a:xfrm>
              <a:off x="-133350" y="511840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-133350" y="511840"/>
              <a:ext cx="1122045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5A7D-1E29-4708-A679-6BAF6B6D8A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7C6-6D48-4ACC-A7B1-17544B34E00D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93700" y="660400"/>
            <a:ext cx="11099800" cy="5547832"/>
            <a:chOff x="-120504" y="287079"/>
            <a:chExt cx="12028968" cy="6294474"/>
          </a:xfrm>
        </p:grpSpPr>
        <p:sp>
          <p:nvSpPr>
            <p:cNvPr id="12" name="矩形 11"/>
            <p:cNvSpPr/>
            <p:nvPr/>
          </p:nvSpPr>
          <p:spPr>
            <a:xfrm>
              <a:off x="265813" y="287079"/>
              <a:ext cx="11642651" cy="62944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0800000">
              <a:off x="-120504" y="3030278"/>
              <a:ext cx="772634" cy="191387"/>
              <a:chOff x="11419366" y="1945757"/>
              <a:chExt cx="772634" cy="19138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8" name="直接连接符 17"/>
              <p:cNvCxnSpPr>
                <a:stCxn id="17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10800000">
              <a:off x="-120504" y="3671776"/>
              <a:ext cx="772634" cy="191387"/>
              <a:chOff x="11419366" y="1945757"/>
              <a:chExt cx="772634" cy="19138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2650" y="908051"/>
            <a:ext cx="78867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gradFill>
                  <a:gsLst>
                    <a:gs pos="68000">
                      <a:srgbClr val="E56868"/>
                    </a:gs>
                    <a:gs pos="0">
                      <a:schemeClr val="accent1"/>
                    </a:gs>
                    <a:gs pos="34000">
                      <a:srgbClr val="910103"/>
                    </a:gs>
                    <a:gs pos="100000">
                      <a:srgbClr val="FFC1C1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63097" y="927099"/>
            <a:ext cx="4065806" cy="412751"/>
            <a:chOff x="3785233" y="927099"/>
            <a:chExt cx="4065806" cy="412751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 flipH="1">
              <a:off x="3785233" y="927099"/>
              <a:ext cx="687606" cy="412751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>
              <a:off x="7163433" y="927099"/>
              <a:ext cx="687606" cy="412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5316" y="355600"/>
            <a:ext cx="11641368" cy="6146800"/>
            <a:chOff x="-133350" y="511840"/>
            <a:chExt cx="11220450" cy="59245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t="28611" r="15017" b="18611"/>
            <a:stretch>
              <a:fillRect/>
            </a:stretch>
          </p:blipFill>
          <p:spPr>
            <a:xfrm>
              <a:off x="-133350" y="511840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-133350" y="511840"/>
              <a:ext cx="1122045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5A7D-1E29-4708-A679-6BAF6B6D8A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7C6-6D48-4ACC-A7B1-17544B34E00D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93700" y="660400"/>
            <a:ext cx="11099800" cy="5547832"/>
            <a:chOff x="-120504" y="287079"/>
            <a:chExt cx="12028968" cy="6294474"/>
          </a:xfrm>
        </p:grpSpPr>
        <p:sp>
          <p:nvSpPr>
            <p:cNvPr id="12" name="矩形 11"/>
            <p:cNvSpPr/>
            <p:nvPr/>
          </p:nvSpPr>
          <p:spPr>
            <a:xfrm>
              <a:off x="265813" y="287079"/>
              <a:ext cx="11642651" cy="62944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0800000">
              <a:off x="-120504" y="3030278"/>
              <a:ext cx="772634" cy="191387"/>
              <a:chOff x="11419366" y="1945757"/>
              <a:chExt cx="772634" cy="19138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8" name="直接连接符 17"/>
              <p:cNvCxnSpPr>
                <a:stCxn id="17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10800000">
              <a:off x="-120504" y="3671776"/>
              <a:ext cx="772634" cy="191387"/>
              <a:chOff x="11419366" y="1945757"/>
              <a:chExt cx="772634" cy="19138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2650" y="908051"/>
            <a:ext cx="78867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gradFill>
                  <a:gsLst>
                    <a:gs pos="68000">
                      <a:srgbClr val="E56868"/>
                    </a:gs>
                    <a:gs pos="0">
                      <a:schemeClr val="accent1"/>
                    </a:gs>
                    <a:gs pos="34000">
                      <a:srgbClr val="910103"/>
                    </a:gs>
                    <a:gs pos="100000">
                      <a:srgbClr val="FFC1C1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63097" y="927099"/>
            <a:ext cx="4065806" cy="412751"/>
            <a:chOff x="3785233" y="927099"/>
            <a:chExt cx="4065806" cy="412751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 flipH="1">
              <a:off x="3785233" y="927099"/>
              <a:ext cx="687606" cy="412751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>
              <a:off x="7163433" y="927099"/>
              <a:ext cx="687606" cy="412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5316" y="355600"/>
            <a:ext cx="11641368" cy="6146800"/>
            <a:chOff x="-133350" y="511840"/>
            <a:chExt cx="11220450" cy="59245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t="28611" r="15017" b="18611"/>
            <a:stretch>
              <a:fillRect/>
            </a:stretch>
          </p:blipFill>
          <p:spPr>
            <a:xfrm>
              <a:off x="-133350" y="511840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-133350" y="511840"/>
              <a:ext cx="1122045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5A7D-1E29-4708-A679-6BAF6B6D8A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7C6-6D48-4ACC-A7B1-17544B34E00D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93700" y="660400"/>
            <a:ext cx="11099800" cy="5547832"/>
            <a:chOff x="-120504" y="287079"/>
            <a:chExt cx="12028968" cy="6294474"/>
          </a:xfrm>
        </p:grpSpPr>
        <p:sp>
          <p:nvSpPr>
            <p:cNvPr id="12" name="矩形 11"/>
            <p:cNvSpPr/>
            <p:nvPr/>
          </p:nvSpPr>
          <p:spPr>
            <a:xfrm>
              <a:off x="265813" y="287079"/>
              <a:ext cx="11642651" cy="62944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0800000">
              <a:off x="-120504" y="3030278"/>
              <a:ext cx="772634" cy="191387"/>
              <a:chOff x="11419366" y="1945757"/>
              <a:chExt cx="772634" cy="19138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8" name="直接连接符 17"/>
              <p:cNvCxnSpPr>
                <a:stCxn id="17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10800000">
              <a:off x="-120504" y="3671776"/>
              <a:ext cx="772634" cy="191387"/>
              <a:chOff x="11419366" y="1945757"/>
              <a:chExt cx="772634" cy="19138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2650" y="908051"/>
            <a:ext cx="78867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gradFill>
                  <a:gsLst>
                    <a:gs pos="68000">
                      <a:srgbClr val="E56868"/>
                    </a:gs>
                    <a:gs pos="0">
                      <a:schemeClr val="accent1"/>
                    </a:gs>
                    <a:gs pos="34000">
                      <a:srgbClr val="910103"/>
                    </a:gs>
                    <a:gs pos="100000">
                      <a:srgbClr val="FFC1C1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63097" y="927099"/>
            <a:ext cx="4065806" cy="412751"/>
            <a:chOff x="3785233" y="927099"/>
            <a:chExt cx="4065806" cy="412751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 flipH="1">
              <a:off x="3785233" y="927099"/>
              <a:ext cx="687606" cy="412751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>
              <a:off x="7163433" y="927099"/>
              <a:ext cx="687606" cy="412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5316" y="355600"/>
            <a:ext cx="11641368" cy="6146800"/>
            <a:chOff x="-133350" y="511840"/>
            <a:chExt cx="11220450" cy="59245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t="28611" r="15017" b="18611"/>
            <a:stretch>
              <a:fillRect/>
            </a:stretch>
          </p:blipFill>
          <p:spPr>
            <a:xfrm>
              <a:off x="-133350" y="511840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-133350" y="511840"/>
              <a:ext cx="1122045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5A7D-1E29-4708-A679-6BAF6B6D8A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7C6-6D48-4ACC-A7B1-17544B34E00D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93700" y="660400"/>
            <a:ext cx="11099800" cy="5547832"/>
            <a:chOff x="-120504" y="287079"/>
            <a:chExt cx="12028968" cy="6294474"/>
          </a:xfrm>
        </p:grpSpPr>
        <p:sp>
          <p:nvSpPr>
            <p:cNvPr id="12" name="矩形 11"/>
            <p:cNvSpPr/>
            <p:nvPr/>
          </p:nvSpPr>
          <p:spPr>
            <a:xfrm>
              <a:off x="265813" y="287079"/>
              <a:ext cx="11642651" cy="62944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0800000">
              <a:off x="-120504" y="3030278"/>
              <a:ext cx="772634" cy="191387"/>
              <a:chOff x="11419366" y="1945757"/>
              <a:chExt cx="772634" cy="19138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8" name="直接连接符 17"/>
              <p:cNvCxnSpPr>
                <a:stCxn id="17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10800000">
              <a:off x="-120504" y="3671776"/>
              <a:ext cx="772634" cy="191387"/>
              <a:chOff x="11419366" y="1945757"/>
              <a:chExt cx="772634" cy="19138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2650" y="908051"/>
            <a:ext cx="78867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gradFill>
                  <a:gsLst>
                    <a:gs pos="68000">
                      <a:srgbClr val="E56868"/>
                    </a:gs>
                    <a:gs pos="0">
                      <a:schemeClr val="accent1"/>
                    </a:gs>
                    <a:gs pos="34000">
                      <a:srgbClr val="910103"/>
                    </a:gs>
                    <a:gs pos="100000">
                      <a:srgbClr val="FFC1C1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63097" y="927099"/>
            <a:ext cx="4065806" cy="412751"/>
            <a:chOff x="3785233" y="927099"/>
            <a:chExt cx="4065806" cy="412751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 flipH="1">
              <a:off x="3785233" y="927099"/>
              <a:ext cx="687606" cy="412751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>
              <a:off x="7163433" y="927099"/>
              <a:ext cx="687606" cy="412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5316" y="355600"/>
            <a:ext cx="11641368" cy="6146800"/>
            <a:chOff x="-133350" y="511840"/>
            <a:chExt cx="11220450" cy="59245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t="28611" r="15017" b="18611"/>
            <a:stretch>
              <a:fillRect/>
            </a:stretch>
          </p:blipFill>
          <p:spPr>
            <a:xfrm>
              <a:off x="-133350" y="511840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-133350" y="511840"/>
              <a:ext cx="1122045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5A7D-1E29-4708-A679-6BAF6B6D8A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7C6-6D48-4ACC-A7B1-17544B34E00D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93700" y="660400"/>
            <a:ext cx="11099800" cy="5547832"/>
            <a:chOff x="-120504" y="287079"/>
            <a:chExt cx="12028968" cy="6294474"/>
          </a:xfrm>
        </p:grpSpPr>
        <p:sp>
          <p:nvSpPr>
            <p:cNvPr id="12" name="矩形 11"/>
            <p:cNvSpPr/>
            <p:nvPr/>
          </p:nvSpPr>
          <p:spPr>
            <a:xfrm>
              <a:off x="265813" y="287079"/>
              <a:ext cx="11642651" cy="62944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0800000">
              <a:off x="-120504" y="3030278"/>
              <a:ext cx="772634" cy="191387"/>
              <a:chOff x="11419366" y="1945757"/>
              <a:chExt cx="772634" cy="19138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8" name="直接连接符 17"/>
              <p:cNvCxnSpPr>
                <a:stCxn id="17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10800000">
              <a:off x="-120504" y="3671776"/>
              <a:ext cx="772634" cy="191387"/>
              <a:chOff x="11419366" y="1945757"/>
              <a:chExt cx="772634" cy="19138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2650" y="908051"/>
            <a:ext cx="78867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gradFill>
                  <a:gsLst>
                    <a:gs pos="68000">
                      <a:srgbClr val="E56868"/>
                    </a:gs>
                    <a:gs pos="0">
                      <a:schemeClr val="accent1"/>
                    </a:gs>
                    <a:gs pos="34000">
                      <a:srgbClr val="910103"/>
                    </a:gs>
                    <a:gs pos="100000">
                      <a:srgbClr val="FFC1C1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63097" y="927099"/>
            <a:ext cx="4065806" cy="412751"/>
            <a:chOff x="3785233" y="927099"/>
            <a:chExt cx="4065806" cy="412751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 flipH="1">
              <a:off x="3785233" y="927099"/>
              <a:ext cx="687606" cy="412751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>
              <a:off x="7163433" y="927099"/>
              <a:ext cx="687606" cy="412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5316" y="355600"/>
            <a:ext cx="11641368" cy="6146800"/>
            <a:chOff x="-133350" y="511840"/>
            <a:chExt cx="11220450" cy="59245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t="28611" r="15017" b="18611"/>
            <a:stretch>
              <a:fillRect/>
            </a:stretch>
          </p:blipFill>
          <p:spPr>
            <a:xfrm>
              <a:off x="-133350" y="511840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-133350" y="511840"/>
              <a:ext cx="1122045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5A7D-1E29-4708-A679-6BAF6B6D8A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7C6-6D48-4ACC-A7B1-17544B34E00D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93700" y="660400"/>
            <a:ext cx="11099800" cy="5547832"/>
            <a:chOff x="-120504" y="287079"/>
            <a:chExt cx="12028968" cy="6294474"/>
          </a:xfrm>
        </p:grpSpPr>
        <p:sp>
          <p:nvSpPr>
            <p:cNvPr id="12" name="矩形 11"/>
            <p:cNvSpPr/>
            <p:nvPr/>
          </p:nvSpPr>
          <p:spPr>
            <a:xfrm>
              <a:off x="265813" y="287079"/>
              <a:ext cx="11642651" cy="62944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0800000">
              <a:off x="-120504" y="3030278"/>
              <a:ext cx="772634" cy="191387"/>
              <a:chOff x="11419366" y="1945757"/>
              <a:chExt cx="772634" cy="19138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8" name="直接连接符 17"/>
              <p:cNvCxnSpPr>
                <a:stCxn id="17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10800000">
              <a:off x="-120504" y="3671776"/>
              <a:ext cx="772634" cy="191387"/>
              <a:chOff x="11419366" y="1945757"/>
              <a:chExt cx="772634" cy="19138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2650" y="908051"/>
            <a:ext cx="78867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gradFill>
                  <a:gsLst>
                    <a:gs pos="68000">
                      <a:srgbClr val="E56868"/>
                    </a:gs>
                    <a:gs pos="0">
                      <a:schemeClr val="accent1"/>
                    </a:gs>
                    <a:gs pos="34000">
                      <a:srgbClr val="910103"/>
                    </a:gs>
                    <a:gs pos="100000">
                      <a:srgbClr val="FFC1C1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63097" y="927099"/>
            <a:ext cx="4065806" cy="412751"/>
            <a:chOff x="3785233" y="927099"/>
            <a:chExt cx="4065806" cy="412751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 flipH="1">
              <a:off x="3785233" y="927099"/>
              <a:ext cx="687606" cy="412751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>
              <a:off x="7163433" y="927099"/>
              <a:ext cx="687606" cy="412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75316" y="355600"/>
            <a:ext cx="11641368" cy="6146800"/>
            <a:chOff x="-133350" y="511840"/>
            <a:chExt cx="11220450" cy="59245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t="28611" r="15017" b="18611"/>
            <a:stretch>
              <a:fillRect/>
            </a:stretch>
          </p:blipFill>
          <p:spPr>
            <a:xfrm>
              <a:off x="-133350" y="511840"/>
              <a:ext cx="11220450" cy="5924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-133350" y="511840"/>
              <a:ext cx="1122045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5A7D-1E29-4708-A679-6BAF6B6D8A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7C6-6D48-4ACC-A7B1-17544B34E00D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93700" y="660400"/>
            <a:ext cx="11099800" cy="5547832"/>
            <a:chOff x="-120504" y="287079"/>
            <a:chExt cx="12028968" cy="6294474"/>
          </a:xfrm>
        </p:grpSpPr>
        <p:sp>
          <p:nvSpPr>
            <p:cNvPr id="12" name="矩形 11"/>
            <p:cNvSpPr/>
            <p:nvPr/>
          </p:nvSpPr>
          <p:spPr>
            <a:xfrm>
              <a:off x="265813" y="287079"/>
              <a:ext cx="11642651" cy="62944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0800000">
              <a:off x="-120504" y="3030278"/>
              <a:ext cx="772634" cy="191387"/>
              <a:chOff x="11419366" y="1945757"/>
              <a:chExt cx="772634" cy="19138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8" name="直接连接符 17"/>
              <p:cNvCxnSpPr>
                <a:stCxn id="17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rot="10800000">
              <a:off x="-120504" y="3671776"/>
              <a:ext cx="772634" cy="191387"/>
              <a:chOff x="11419366" y="1945757"/>
              <a:chExt cx="772634" cy="19138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419366" y="1945757"/>
                <a:ext cx="191387" cy="19138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6"/>
              </p:cNvCxnSpPr>
              <p:nvPr/>
            </p:nvCxnSpPr>
            <p:spPr>
              <a:xfrm>
                <a:off x="11610753" y="2041451"/>
                <a:ext cx="5812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2650" y="908051"/>
            <a:ext cx="78867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gradFill>
                  <a:gsLst>
                    <a:gs pos="68000">
                      <a:srgbClr val="E56868"/>
                    </a:gs>
                    <a:gs pos="0">
                      <a:schemeClr val="accent1"/>
                    </a:gs>
                    <a:gs pos="34000">
                      <a:srgbClr val="910103"/>
                    </a:gs>
                    <a:gs pos="100000">
                      <a:srgbClr val="FFC1C1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63097" y="927099"/>
            <a:ext cx="4065806" cy="412751"/>
            <a:chOff x="3785233" y="927099"/>
            <a:chExt cx="4065806" cy="412751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 flipH="1">
              <a:off x="3785233" y="927099"/>
              <a:ext cx="687606" cy="412751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36" b="20737"/>
            <a:stretch>
              <a:fillRect/>
            </a:stretch>
          </p:blipFill>
          <p:spPr>
            <a:xfrm>
              <a:off x="7163433" y="927099"/>
              <a:ext cx="687606" cy="4127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1583-AF55-44C6-8BEF-3FA7E20FA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2EB4-63D2-49DF-AA4C-4953F88AF8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主要科研项目来源</a:t>
            </a:r>
            <a:endParaRPr lang="zh-CN" altLang="en-US" dirty="0"/>
          </a:p>
        </p:txBody>
      </p:sp>
      <p:sp>
        <p:nvSpPr>
          <p:cNvPr id="3" name="免费的模板下载：www.ainippt.com_4"/>
          <p:cNvSpPr/>
          <p:nvPr/>
        </p:nvSpPr>
        <p:spPr>
          <a:xfrm>
            <a:off x="1526682" y="1390577"/>
            <a:ext cx="2699055" cy="37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主要科研项目来源简介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16908" y="1766770"/>
          <a:ext cx="9630031" cy="430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827"/>
                <a:gridCol w="3963529"/>
                <a:gridCol w="689945"/>
                <a:gridCol w="2488730"/>
              </a:tblGrid>
              <a:tr h="3381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部门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项目名称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953">
                <a:tc rowSpan="11">
                  <a:txBody>
                    <a:bodyPr/>
                    <a:lstStyle/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国家自然科学基金委</a:t>
                      </a:r>
                      <a:endParaRPr lang="en-US" altLang="zh-CN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http://www.nsfc.gov.cn/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国家自然科学基金管理信息系统</a:t>
                      </a:r>
                      <a:endParaRPr lang="en-US" altLang="zh-CN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https://isisn.nsfc.gov.cn/egrantweb/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国家自然科学基金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33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委员会国际合作专项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不定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不同国家、特定需求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33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委员会重大研究计划项目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不定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4775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委员会学部项目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不定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交叉科学部、数学物理学部、地球科学部等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953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基金海外项目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优秀青年、外国学者项目等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33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原创探索计划项目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不定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4775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基金委和其他国内联合基金专项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企业创新发展联合基金、黄河水科学研究联合基金等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4775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基金委和国际组织合作项目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联合国环境规划署、国际农业研究磋商组织等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33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基金委重点实验室重点专项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953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基金专项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理科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月，经济类社会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5953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五年规划期间重大项目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“十四五”第一批重大项目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33">
                <a:tc gridSpan="4">
                  <a:txBody>
                    <a:bodyPr/>
                    <a:lstStyle/>
                    <a:p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备注：国家自然科学基金申请，必看</a:t>
                      </a:r>
                      <a:r>
                        <a:rPr lang="en-US" altLang="zh-CN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指南</a:t>
                      </a:r>
                      <a:r>
                        <a:rPr lang="en-US" altLang="zh-CN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，每年年初国家自然科学基金网站发布。</a:t>
                      </a:r>
                      <a:endParaRPr lang="zh-CN" altLang="en-US" sz="1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主要科研项目来源</a:t>
            </a:r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64483" y="1856718"/>
          <a:ext cx="9840123" cy="408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925"/>
                <a:gridCol w="2975143"/>
                <a:gridCol w="1020271"/>
                <a:gridCol w="2546784"/>
              </a:tblGrid>
              <a:tr h="3633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部门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项目名称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372">
                <a:tc rowSpan="9">
                  <a:txBody>
                    <a:bodyPr/>
                    <a:lstStyle/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国家社会科学基金</a:t>
                      </a:r>
                      <a:endParaRPr lang="en-US" altLang="zh-CN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（全国哲学社会科学工作办公室）</a:t>
                      </a:r>
                      <a:endParaRPr lang="en-US" altLang="zh-CN" sz="12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http://www.nopss.gov.cn/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国家社会科学基金</a:t>
                      </a:r>
                      <a:r>
                        <a:rPr lang="en-US" altLang="zh-CN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科研创新服务管理平台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https://xm.npopss-cn.gov.cn/indexAction!to_index.action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国家社会科学基金项目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国家社科基金重大项目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重大会议精神项目，如阐释党的十九大五中全会精神，招标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高校思想政治理论课研究专项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冷门绝学研究专项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中国历史研究院重大历史问题研究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招标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后期资助暨优秀博士论文出版项目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中华学术外译项目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月开始选题申报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国家哲学社会科学成果文库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》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月或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年没有申报信息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单列学科项目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半年一次，艺术学、教育学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主要科研项目来源</a:t>
            </a:r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12764" y="2046189"/>
          <a:ext cx="9749507" cy="376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554"/>
                <a:gridCol w="2947745"/>
                <a:gridCol w="1010876"/>
                <a:gridCol w="2523332"/>
              </a:tblGrid>
              <a:tr h="3633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部门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项目名称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372">
                <a:tc rowSpan="2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教育部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http://www.moe.gov.cn/jyb_xxgk/s5743/s5744/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重大招标和重点课题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月左右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国社科基金委发布（教育单例，国家级）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科研规划课题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月左右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gridSpan="4">
                  <a:txBody>
                    <a:bodyPr/>
                    <a:lstStyle/>
                    <a:p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注：教育成果评选</a:t>
                      </a:r>
                      <a:r>
                        <a:rPr lang="en-US" altLang="zh-CN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月左右</a:t>
                      </a:r>
                      <a:endParaRPr lang="zh-CN" altLang="en-US" sz="1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4510">
                <a:tc rowSpan="3">
                  <a:txBody>
                    <a:bodyPr/>
                    <a:lstStyle/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科技部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科学技术部政务服务平台</a:t>
                      </a:r>
                      <a:endParaRPr lang="en-US" altLang="zh-CN" sz="12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https://fuwu.most.gov.cn/html/kjjhyjf/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重点研发计划（各重点领域）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月后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百余项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重点专项（各个领域）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月后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百余项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51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科技创新</a:t>
                      </a:r>
                      <a:r>
                        <a:rPr lang="en-US" altLang="zh-CN" sz="1200" dirty="0" smtClean="0"/>
                        <a:t>2030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</a:t>
                      </a:r>
                      <a:r>
                        <a:rPr lang="zh-CN" altLang="en-US" sz="1200" dirty="0" smtClean="0"/>
                        <a:t>月后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414510">
                <a:tc gridSpan="4">
                  <a:txBody>
                    <a:bodyPr/>
                    <a:lstStyle/>
                    <a:p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</a:rPr>
                        <a:t>注：国家科技管理信息系统公共服务平台</a:t>
                      </a:r>
                      <a:endParaRPr lang="zh-CN" altLang="en-US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45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福建省海洋与渔业局</a:t>
                      </a:r>
                      <a:endParaRPr lang="en-US" altLang="zh-CN" sz="1200" dirty="0" smtClean="0"/>
                    </a:p>
                    <a:p>
                      <a:pPr algn="ctr"/>
                      <a:r>
                        <a:rPr lang="zh-CN" altLang="en-US" sz="1200" dirty="0" smtClean="0"/>
                        <a:t>（</a:t>
                      </a:r>
                      <a:r>
                        <a:rPr lang="en-US" altLang="zh-CN" sz="1200" dirty="0" smtClean="0"/>
                        <a:t>http://hyyyj.fujian.gov.cn/xxgk/tzgg/</a:t>
                      </a:r>
                      <a:r>
                        <a:rPr lang="zh-CN" altLang="en-US" sz="1200" dirty="0" smtClean="0"/>
                        <a:t>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福建省海洋经济专项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月左右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主要科研项目来源</a:t>
            </a:r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82809" y="1696445"/>
          <a:ext cx="9656145" cy="4307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264"/>
                <a:gridCol w="2919517"/>
                <a:gridCol w="1001196"/>
                <a:gridCol w="2499168"/>
              </a:tblGrid>
              <a:tr h="3130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部门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项目名称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685">
                <a:tc rowSpan="3">
                  <a:txBody>
                    <a:bodyPr/>
                    <a:lstStyle/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中国科学技术协会</a:t>
                      </a:r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（正部级）</a:t>
                      </a:r>
                      <a:endParaRPr lang="en-US" altLang="zh-CN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https://www.cast.org.cn/col/col457/index.html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专题研究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指定题目：经济、社会、科普、成果示范等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21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全民科学素质行动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第一批立项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21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“科创中国”建设相关研究项目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21">
                <a:tc gridSpan="4">
                  <a:txBody>
                    <a:bodyPr/>
                    <a:lstStyle/>
                    <a:p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注：科普类关注当年科普指南，年中发布。科协项目发布不确定性较大，更多是科协本身业务需要，对外招标。</a:t>
                      </a:r>
                      <a:endParaRPr lang="zh-CN" altLang="en-US" sz="1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099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厦门社会科学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http://www.xmsk.cn/a/zuixingonggao/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社会科学调研课题项目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21">
                <a:tc rowSpan="2">
                  <a:txBody>
                    <a:bodyPr/>
                    <a:lstStyle/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福建省社会科学界联合会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https://www.fjskl.org.cn/Program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福建省社会科学基金重大项目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三批指定题目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113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福建省社会科学基金项目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21">
                <a:tc gridSpan="4">
                  <a:txBody>
                    <a:bodyPr/>
                    <a:lstStyle/>
                    <a:p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注：含有科普、社科成果等奖励、资助、申奖。</a:t>
                      </a:r>
                      <a:endParaRPr lang="zh-CN" altLang="en-US" sz="1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571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福建省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厦门市工业和信息化局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厦门市科学技术奖申报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21">
                <a:tc gridSpan="4">
                  <a:txBody>
                    <a:bodyPr/>
                    <a:lstStyle/>
                    <a:p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注：人才认定、平台资助、平台建设奖励、技能比赛等。</a:t>
                      </a:r>
                      <a:endParaRPr lang="zh-CN" altLang="en-US" sz="1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主要科研项目来源</a:t>
            </a:r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18053" y="2082071"/>
          <a:ext cx="9845615" cy="3847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47"/>
                <a:gridCol w="2330318"/>
                <a:gridCol w="2976803"/>
                <a:gridCol w="1020841"/>
                <a:gridCol w="2548206"/>
              </a:tblGrid>
              <a:tr h="291056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部门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项目名称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2017">
                <a:tc rowSpan="2" gridSpan="2">
                  <a:txBody>
                    <a:bodyPr/>
                    <a:lstStyle/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厦门海洋发展局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http://hyj.xm.gov.cn/xxgk/tzgg/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南方海洋创业创新基地（火炬）孵化区项目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长期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项目孵化引进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5664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厦门市海洋与渔业发展专项资金项目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企业为主体，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重大示范项目、成果转化与产业化示范项目、技术瓶颈和关键技术公关项目、公共服务平台项目、新兴产业后补助项目、青年科技创新项目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2017">
                <a:tc gridSpan="5">
                  <a:txBody>
                    <a:bodyPr/>
                    <a:lstStyle/>
                    <a:p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注：企业为主体项目，鼓励高校参与</a:t>
                      </a:r>
                      <a:endParaRPr lang="zh-CN" altLang="en-US" sz="1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2017">
                <a:tc rowSpan="2" gridSpan="2">
                  <a:txBody>
                    <a:bodyPr/>
                    <a:lstStyle/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福建省教育科研研究所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https://www.fjedusr.cn/html/lm06/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福建省教育科学“十四五”规划 </a:t>
                      </a:r>
                      <a:r>
                        <a:rPr lang="en-US" altLang="zh-CN" sz="1200" dirty="0" smtClean="0"/>
                        <a:t>2021</a:t>
                      </a:r>
                      <a:r>
                        <a:rPr lang="zh-CN" altLang="en-US" sz="1200" dirty="0" smtClean="0"/>
                        <a:t>年度课题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2695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福建省教育厅办公室关于开展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年本科高校教育教学改革研究项目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2017"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福建省教育科学规划专项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不定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201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注：福建省教育科学规划专项可由高校出资，征求全省成果</a:t>
                      </a:r>
                      <a:endParaRPr lang="zh-CN" altLang="en-US" sz="1200" b="1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主要科研项目</a:t>
            </a:r>
            <a:r>
              <a:rPr lang="zh-CN" altLang="en-US" dirty="0" smtClean="0"/>
              <a:t>来源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93341" y="1622853"/>
          <a:ext cx="9960944" cy="450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418"/>
                <a:gridCol w="3011672"/>
                <a:gridCol w="1032799"/>
                <a:gridCol w="2578055"/>
              </a:tblGrid>
              <a:tr h="3379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部门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项目名称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51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福建省发展与改革委员会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http://fgw.fujian.gov.cn/xxgk/gsgg/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年大数据产业发展试点示范项目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企业为主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543">
                <a:tc gridSpan="4">
                  <a:txBody>
                    <a:bodyPr/>
                    <a:lstStyle/>
                    <a:p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注：企业为主，鼓励高校参与</a:t>
                      </a:r>
                      <a:endParaRPr lang="zh-CN" altLang="en-US" sz="1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5543">
                <a:tc rowSpan="8">
                  <a:txBody>
                    <a:bodyPr/>
                    <a:lstStyle/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福建省科技厅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http://kjt.fujian.gov.cn/xxgk/tzgg/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福建省科技计划项目管理系统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http://xmgl.kjt.fujian.gov.cn/showIndexPage.do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重点产业产学研协同创新重大项目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543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高校产学研联合创新项目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543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省科技重大专项“揭榜挂帅”试点项目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543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省科技计划项目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543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中央引导地方科技发展资金项目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54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福建省“一带一路”科技创新平台项目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559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国家重点实验室和国家工程技术研究中心补助经费申请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54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省重点实验室（学科类）申报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主要科研项目</a:t>
            </a:r>
            <a:r>
              <a:rPr lang="zh-CN" altLang="en-US" dirty="0" smtClean="0"/>
              <a:t>来源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52150" y="1886464"/>
          <a:ext cx="9524338" cy="3288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89"/>
                <a:gridCol w="2879666"/>
                <a:gridCol w="987529"/>
                <a:gridCol w="2465054"/>
              </a:tblGrid>
              <a:tr h="2795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部门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项目名称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916">
                <a:tc rowSpan="8">
                  <a:txBody>
                    <a:bodyPr/>
                    <a:lstStyle/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福建省科技厅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福建省科技计划项目管理系统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http://xmgl.kjt.fujian.gov.cn/showIndexPage.do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福建省创新战略研究计划联合项目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月、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916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茶科技项目成果及技术需求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916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闽台港澳科技合作基地项目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916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省科技重大专项专题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科教联合支持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备选项目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916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福建省科技特派员选认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月、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91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福建省高校产学研联合创新项目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已征集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91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省科技计划项目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91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高校产学研联合创新项目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916">
                <a:tc gridSpan="4">
                  <a:txBody>
                    <a:bodyPr/>
                    <a:lstStyle/>
                    <a:p>
                      <a:r>
                        <a:rPr lang="zh-CN" altLang="en-US" sz="12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注：含成果、奖励、智库专家等</a:t>
                      </a:r>
                      <a:endParaRPr lang="zh-CN" altLang="en-US" sz="1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主要科研项目</a:t>
            </a:r>
            <a:r>
              <a:rPr lang="zh-CN" altLang="en-US" dirty="0" smtClean="0"/>
              <a:t>来源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09816" y="1995042"/>
          <a:ext cx="9730286" cy="284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91"/>
                <a:gridCol w="2303021"/>
                <a:gridCol w="2941934"/>
                <a:gridCol w="1008883"/>
                <a:gridCol w="2518357"/>
              </a:tblGrid>
              <a:tr h="288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级别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部门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项目名称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207">
                <a:tc rowSpan="7">
                  <a:txBody>
                    <a:bodyPr/>
                    <a:lstStyle/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市厅级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厦门市科技局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http://sti.xm.gov.cn/xxgk/tzgg/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福厦泉国家自主创新示范区厦门片区协同创新平台项目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征集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29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厦门市社会发展领域重点项目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207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厦门市重大科技项目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月、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生物医药与健康、 社会治理领域、工业及信息化领域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29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厦门市科学技术奖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29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厦门市科技特派员专项创新服务载体项目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29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厦门市科技专家库专家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征集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29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科技基础资源调查专项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74638" y="5070240"/>
            <a:ext cx="107853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       以上为重要的、常规的科研项目网站简介，如农业农村厅、工业和信息化厅等也在检索范围内，科融处已收录科研项目来源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24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处，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其他行业企业如有必要收录的，需老师及时与科融处沟通。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Y2E1OTVhMGZmMzg4NDdkMmQ0NDA2NGE2MTMxOGIzYm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7307</Words>
  <Application>WPS 演示</Application>
  <PresentationFormat>宽屏</PresentationFormat>
  <Paragraphs>1031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等线</vt:lpstr>
      <vt:lpstr>方正清刻本悦宋简体</vt:lpstr>
      <vt:lpstr>华文细黑</vt:lpstr>
      <vt:lpstr>Times New Roman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橘子</cp:lastModifiedBy>
  <cp:revision>2</cp:revision>
  <dcterms:created xsi:type="dcterms:W3CDTF">2022-04-28T08:47:00Z</dcterms:created>
  <dcterms:modified xsi:type="dcterms:W3CDTF">2022-09-13T06:54:00Z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E93C8C47ECA944149CE12F3A47013151</vt:lpwstr>
  </property>
  <property fmtid="{D5CDD505-2E9C-101B-9397-08002B2CF9AE}" pid="3" name="KSOProductBuildVer">
    <vt:lpwstr>2052-11.1.0.11875</vt:lpwstr>
  </property>
</Properties>
</file>